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rial Narr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rialNarrow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rialNarrow-italic.fntdata"/><Relationship Id="rId16" Type="http://schemas.openxmlformats.org/officeDocument/2006/relationships/slide" Target="slides/slide11.xml"/><Relationship Id="rId38" Type="http://schemas.openxmlformats.org/officeDocument/2006/relationships/font" Target="fonts/ArialNarrow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summarize matrices, how matrices can be decomposed.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50390e85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50390e85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50390e85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50390e85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50390e85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50390e85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50390e85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50390e85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50390e85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50390e85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50390e85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a50390e85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50390e85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50390e85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50390e85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a50390e85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a50390e85d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a50390e85d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50390e85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50390e85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50390e8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50390e8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50390e85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a50390e85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50390e85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50390e85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a50390e85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a50390e85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50390e85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a50390e85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50390e85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50390e85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50390e85d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a50390e85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50390e85d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a50390e85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a50390e85d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a50390e85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50390e85d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50390e85d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50390e85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50390e85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Lower dimension of the latent feature enables the network to capture meaningful information even there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50390e8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50390e8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50390e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a50390e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dd5ead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dd5ead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50390e8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50390e8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50390e85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a50390e85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50390e8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50390e8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50390e85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50390e85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50390e85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50390e8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50390e85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a50390e85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4000"/>
              <a:buNone/>
              <a:defRPr b="1" sz="4000">
                <a:solidFill>
                  <a:srgbClr val="001B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BCBC"/>
              </a:buClr>
              <a:buSzPts val="2100"/>
              <a:buNone/>
              <a:defRPr sz="2100">
                <a:solidFill>
                  <a:srgbClr val="45BCB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557" y="4552525"/>
            <a:ext cx="9144000" cy="615000"/>
          </a:xfrm>
          <a:prstGeom prst="rect">
            <a:avLst/>
          </a:prstGeom>
          <a:gradFill>
            <a:gsLst>
              <a:gs pos="0">
                <a:srgbClr val="001B54"/>
              </a:gs>
              <a:gs pos="35000">
                <a:srgbClr val="45BCBC"/>
              </a:gs>
              <a:gs pos="7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77765" y="4559368"/>
            <a:ext cx="2417900" cy="634457"/>
            <a:chOff x="537634" y="250253"/>
            <a:chExt cx="3285637" cy="86215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4732" y="250253"/>
              <a:ext cx="2335729" cy="64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ST Identity | UNIST" id="16" name="Google Shape;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7634" y="363272"/>
              <a:ext cx="660533" cy="6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 txBox="1"/>
            <p:nvPr/>
          </p:nvSpPr>
          <p:spPr>
            <a:xfrm>
              <a:off x="1210871" y="798604"/>
              <a:ext cx="2612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 &amp;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H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uman-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obot </a:t>
              </a:r>
              <a:r>
                <a:rPr b="0" i="0" lang="en-GB" sz="9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</a:t>
              </a:r>
              <a:r>
                <a:rPr b="0" i="0" lang="en-GB" sz="8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nteraction</a:t>
              </a:r>
              <a:r>
                <a:rPr b="0" i="0" lang="en-GB" sz="8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Lab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oratory</a:t>
              </a:r>
              <a:endParaRPr b="0" i="0" sz="800" u="none" cap="none" strike="noStrike">
                <a:solidFill>
                  <a:srgbClr val="001B54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7557" y="4821558"/>
            <a:ext cx="9144000" cy="337200"/>
          </a:xfrm>
          <a:prstGeom prst="rect">
            <a:avLst/>
          </a:prstGeom>
          <a:gradFill>
            <a:gsLst>
              <a:gs pos="0">
                <a:srgbClr val="001B54"/>
              </a:gs>
              <a:gs pos="48000">
                <a:srgbClr val="45BCBC"/>
              </a:gs>
              <a:gs pos="8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2500"/>
              <a:buNone/>
              <a:defRPr b="1" sz="2500">
                <a:solidFill>
                  <a:srgbClr val="001B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0" y="4808051"/>
            <a:ext cx="548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00" y="4798066"/>
            <a:ext cx="121980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Relationship Id="rId10" Type="http://schemas.openxmlformats.org/officeDocument/2006/relationships/image" Target="../media/image34.gif"/><Relationship Id="rId9" Type="http://schemas.openxmlformats.org/officeDocument/2006/relationships/image" Target="../media/image16.gif"/><Relationship Id="rId5" Type="http://schemas.openxmlformats.org/officeDocument/2006/relationships/image" Target="../media/image1.gif"/><Relationship Id="rId6" Type="http://schemas.openxmlformats.org/officeDocument/2006/relationships/image" Target="../media/image17.gif"/><Relationship Id="rId7" Type="http://schemas.openxmlformats.org/officeDocument/2006/relationships/image" Target="../media/image7.gif"/><Relationship Id="rId8" Type="http://schemas.openxmlformats.org/officeDocument/2006/relationships/hyperlink" Target="https://arxiv.org/abs/1406.266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www.iangoodfellow.com/slides/2016-12-04-NIPS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hyperlink" Target="https://github.com/NVlabs/stylegan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s://github.com/tensorlayer/srgan" TargetMode="External"/><Relationship Id="rId7" Type="http://schemas.openxmlformats.org/officeDocument/2006/relationships/image" Target="../media/image26.png"/><Relationship Id="rId8" Type="http://schemas.openxmlformats.org/officeDocument/2006/relationships/hyperlink" Target="https://github.com/mtobeiyf/sketch-to-ar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Relationship Id="rId4" Type="http://schemas.openxmlformats.org/officeDocument/2006/relationships/image" Target="../media/image19.gif"/><Relationship Id="rId5" Type="http://schemas.openxmlformats.org/officeDocument/2006/relationships/image" Target="../media/image24.gif"/><Relationship Id="rId6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Relationship Id="rId4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Relationship Id="rId4" Type="http://schemas.openxmlformats.org/officeDocument/2006/relationships/image" Target="../media/image11.gif"/><Relationship Id="rId5" Type="http://schemas.openxmlformats.org/officeDocument/2006/relationships/image" Target="../media/image3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Relationship Id="rId4" Type="http://schemas.openxmlformats.org/officeDocument/2006/relationships/image" Target="../media/image11.gif"/><Relationship Id="rId5" Type="http://schemas.openxmlformats.org/officeDocument/2006/relationships/image" Target="../media/image21.png"/><Relationship Id="rId6" Type="http://schemas.openxmlformats.org/officeDocument/2006/relationships/image" Target="../media/image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Relationship Id="rId4" Type="http://schemas.openxmlformats.org/officeDocument/2006/relationships/image" Target="../media/image25.gif"/><Relationship Id="rId10" Type="http://schemas.openxmlformats.org/officeDocument/2006/relationships/image" Target="../media/image38.gif"/><Relationship Id="rId9" Type="http://schemas.openxmlformats.org/officeDocument/2006/relationships/image" Target="../media/image43.gif"/><Relationship Id="rId5" Type="http://schemas.openxmlformats.org/officeDocument/2006/relationships/image" Target="../media/image5.gif"/><Relationship Id="rId6" Type="http://schemas.openxmlformats.org/officeDocument/2006/relationships/image" Target="../media/image11.gif"/><Relationship Id="rId7" Type="http://schemas.openxmlformats.org/officeDocument/2006/relationships/image" Target="../media/image32.gif"/><Relationship Id="rId8" Type="http://schemas.openxmlformats.org/officeDocument/2006/relationships/image" Target="../media/image4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5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50.gif"/><Relationship Id="rId10" Type="http://schemas.openxmlformats.org/officeDocument/2006/relationships/image" Target="../media/image32.gif"/><Relationship Id="rId9" Type="http://schemas.openxmlformats.org/officeDocument/2006/relationships/image" Target="../media/image38.gif"/><Relationship Id="rId5" Type="http://schemas.openxmlformats.org/officeDocument/2006/relationships/image" Target="../media/image5.gif"/><Relationship Id="rId6" Type="http://schemas.openxmlformats.org/officeDocument/2006/relationships/image" Target="../media/image19.gif"/><Relationship Id="rId7" Type="http://schemas.openxmlformats.org/officeDocument/2006/relationships/image" Target="../media/image11.gif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gif"/><Relationship Id="rId10" Type="http://schemas.openxmlformats.org/officeDocument/2006/relationships/image" Target="../media/image28.png"/><Relationship Id="rId13" Type="http://schemas.openxmlformats.org/officeDocument/2006/relationships/image" Target="../media/image51.png"/><Relationship Id="rId12" Type="http://schemas.openxmlformats.org/officeDocument/2006/relationships/image" Target="../media/image4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gif"/><Relationship Id="rId4" Type="http://schemas.openxmlformats.org/officeDocument/2006/relationships/image" Target="../media/image19.gif"/><Relationship Id="rId9" Type="http://schemas.openxmlformats.org/officeDocument/2006/relationships/image" Target="../media/image46.gif"/><Relationship Id="rId5" Type="http://schemas.openxmlformats.org/officeDocument/2006/relationships/image" Target="../media/image45.gif"/><Relationship Id="rId6" Type="http://schemas.openxmlformats.org/officeDocument/2006/relationships/image" Target="../media/image48.gif"/><Relationship Id="rId7" Type="http://schemas.openxmlformats.org/officeDocument/2006/relationships/image" Target="../media/image49.gif"/><Relationship Id="rId8" Type="http://schemas.openxmlformats.org/officeDocument/2006/relationships/image" Target="../media/image4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gif"/><Relationship Id="rId4" Type="http://schemas.openxmlformats.org/officeDocument/2006/relationships/image" Target="../media/image46.gif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hyperlink" Target="https://lilianweng.github.io/posts/2021-07-11-diffusion-model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Relationship Id="rId11" Type="http://schemas.openxmlformats.org/officeDocument/2006/relationships/image" Target="../media/image17.gif"/><Relationship Id="rId10" Type="http://schemas.openxmlformats.org/officeDocument/2006/relationships/image" Target="../media/image4.gif"/><Relationship Id="rId12" Type="http://schemas.openxmlformats.org/officeDocument/2006/relationships/image" Target="../media/image1.gif"/><Relationship Id="rId9" Type="http://schemas.openxmlformats.org/officeDocument/2006/relationships/image" Target="../media/image14.gif"/><Relationship Id="rId5" Type="http://schemas.openxmlformats.org/officeDocument/2006/relationships/image" Target="../media/image6.gif"/><Relationship Id="rId6" Type="http://schemas.openxmlformats.org/officeDocument/2006/relationships/image" Target="../media/image12.gif"/><Relationship Id="rId7" Type="http://schemas.openxmlformats.org/officeDocument/2006/relationships/image" Target="../media/image5.gif"/><Relationship Id="rId8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Relationship Id="rId5" Type="http://schemas.openxmlformats.org/officeDocument/2006/relationships/image" Target="../media/image34.gif"/><Relationship Id="rId6" Type="http://schemas.openxmlformats.org/officeDocument/2006/relationships/image" Target="../media/image1.gif"/><Relationship Id="rId7" Type="http://schemas.openxmlformats.org/officeDocument/2006/relationships/image" Target="../media/image17.gif"/><Relationship Id="rId8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18.gif"/><Relationship Id="rId9" Type="http://schemas.openxmlformats.org/officeDocument/2006/relationships/image" Target="../media/image34.gif"/><Relationship Id="rId5" Type="http://schemas.openxmlformats.org/officeDocument/2006/relationships/image" Target="../media/image1.gif"/><Relationship Id="rId6" Type="http://schemas.openxmlformats.org/officeDocument/2006/relationships/image" Target="../media/image17.gif"/><Relationship Id="rId7" Type="http://schemas.openxmlformats.org/officeDocument/2006/relationships/image" Target="../media/image7.gif"/><Relationship Id="rId8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Models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757925"/>
            <a:ext cx="85206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ToolKit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Fall Semester,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Minimax Objective Function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311713" y="1017727"/>
            <a:ext cx="8520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do we update                                             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ascent on      for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descent on       for</a:t>
            </a:r>
            <a:endParaRPr sz="1800"/>
          </a:p>
        </p:txBody>
      </p:sp>
      <p:pic>
        <p:nvPicPr>
          <p:cNvPr descr="\min_{\theta_g} \max_{\theta_d} [\mathbb{E}_{x \sim p_{data}} \log D_{\theta_d}(x) + \mathbb{E}_{z \sim p(z)} \log(1-D_{\theta_d}(G_{\theta_g}(z)))]"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52813"/>
            <a:ext cx="7556876" cy="47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 \rightarrow \theta_g \rightarrow \theta_d \rightarrow \theta_g \ldots"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300" y="1677265"/>
            <a:ext cx="2652649" cy="27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"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00" y="2248550"/>
            <a:ext cx="238600" cy="25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g"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550" y="2776790"/>
            <a:ext cx="238600" cy="29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in_{\theta_g} [ \mathbb{E}_{z \sim p(z)} \log(1-D_{\theta_d}(G_{\theta_g}(z)))]" id="205" name="Google Shape;20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0397" y="2743638"/>
            <a:ext cx="2996549" cy="33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2"/>
          <p:cNvCxnSpPr/>
          <p:nvPr/>
        </p:nvCxnSpPr>
        <p:spPr>
          <a:xfrm>
            <a:off x="3740400" y="3108825"/>
            <a:ext cx="299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3775475" y="3077925"/>
            <a:ext cx="51159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But we will use                                               , Why?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50">
                <a:solidFill>
                  <a:srgbClr val="555555"/>
                </a:solidFill>
                <a:highlight>
                  <a:srgbClr val="FFFFFF"/>
                </a:highlight>
              </a:rPr>
              <a:t>In this case, log(1 − D(G(z))) saturates. Rather than training G to minimize log(1 − D(G(z))) we can train G to maximize log D(G(z)). This objective function results in the same fixed point of the dynamics of G and D but provides much stronger gradients early in learning.</a:t>
            </a:r>
            <a:endParaRPr i="1"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555555"/>
                </a:solidFill>
                <a:highlight>
                  <a:srgbClr val="FFFFFF"/>
                </a:highlight>
              </a:rPr>
              <a:t>(Generative Adversarial Network, </a:t>
            </a:r>
            <a:r>
              <a:rPr lang="en-GB" sz="11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https://arxiv.org/abs/1406.2661</a:t>
            </a:r>
            <a:r>
              <a:rPr lang="en-GB" sz="1150">
                <a:solidFill>
                  <a:srgbClr val="555555"/>
                </a:solidFill>
                <a:highlight>
                  <a:srgbClr val="FFFFFF"/>
                </a:highlight>
              </a:rPr>
              <a:t>)</a:t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descr="\max_{\theta_g} [ \mathbb{E}_{z \sim p(z)} \log(D_{\theta_d}(G_{\theta_g}(z)))]" id="208" name="Google Shape;20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50950" y="3161612"/>
            <a:ext cx="2162175" cy="26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x_{\theta_d} [\mathbb{E}_{x \sim p_{data}} \log D_{\theta_d}(x) + \mathbb{E}_{z \sim p(z)} \log(1-D_{\theta_d}(G_{\theta_g}(z)))]" id="209" name="Google Shape;20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29902" y="2234050"/>
            <a:ext cx="5169225" cy="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GAN: After training, what does “random sample” z stands for?</a:t>
            </a:r>
            <a:endParaRPr sz="2200"/>
          </a:p>
        </p:txBody>
      </p:sp>
      <p:sp>
        <p:nvSpPr>
          <p:cNvPr id="215" name="Google Shape;215;p23"/>
          <p:cNvSpPr txBox="1"/>
          <p:nvPr/>
        </p:nvSpPr>
        <p:spPr>
          <a:xfrm>
            <a:off x="311688" y="1017727"/>
            <a:ext cx="8520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 sz="1800"/>
          </a:p>
        </p:txBody>
      </p:sp>
      <p:sp>
        <p:nvSpPr>
          <p:cNvPr id="216" name="Google Shape;216;p23"/>
          <p:cNvSpPr txBox="1"/>
          <p:nvPr/>
        </p:nvSpPr>
        <p:spPr>
          <a:xfrm>
            <a:off x="827375" y="1017725"/>
            <a:ext cx="2006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Vector Input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3477025" y="1017725"/>
            <a:ext cx="12216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5250025" y="1017725"/>
            <a:ext cx="20061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 Sample</a:t>
            </a:r>
            <a:endParaRPr/>
          </a:p>
        </p:txBody>
      </p:sp>
      <p:cxnSp>
        <p:nvCxnSpPr>
          <p:cNvPr id="219" name="Google Shape;219;p23"/>
          <p:cNvCxnSpPr>
            <a:stCxn id="216" idx="3"/>
            <a:endCxn id="217" idx="1"/>
          </p:cNvCxnSpPr>
          <p:nvPr/>
        </p:nvCxnSpPr>
        <p:spPr>
          <a:xfrm>
            <a:off x="2833475" y="1217825"/>
            <a:ext cx="6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3"/>
          <p:cNvCxnSpPr>
            <a:stCxn id="217" idx="3"/>
            <a:endCxn id="218" idx="1"/>
          </p:cNvCxnSpPr>
          <p:nvPr/>
        </p:nvCxnSpPr>
        <p:spPr>
          <a:xfrm>
            <a:off x="4698625" y="1217825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3"/>
          <p:cNvSpPr txBox="1"/>
          <p:nvPr/>
        </p:nvSpPr>
        <p:spPr>
          <a:xfrm>
            <a:off x="827375" y="1417925"/>
            <a:ext cx="374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Can be recognized as a latent space of data</a:t>
            </a:r>
            <a:endParaRPr b="1" sz="1100"/>
          </a:p>
        </p:txBody>
      </p:sp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6907" l="0" r="0" t="0"/>
          <a:stretch/>
        </p:blipFill>
        <p:spPr>
          <a:xfrm>
            <a:off x="2323563" y="1743850"/>
            <a:ext cx="4526048" cy="24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2550888" y="4252691"/>
            <a:ext cx="404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Image from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https://www.iangoodfellow.com/slides/2016-12-04-NIPS.pdf</a:t>
            </a:r>
            <a:r>
              <a:rPr lang="en-GB" sz="900"/>
              <a:t>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Applications</a:t>
            </a:r>
            <a:endParaRPr sz="2200"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" y="1228262"/>
            <a:ext cx="3842749" cy="23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1208513" y="3576538"/>
            <a:ext cx="220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https://github.com/NVlabs/stylegan</a:t>
            </a:r>
            <a:r>
              <a:rPr lang="en-GB" sz="1000"/>
              <a:t> </a:t>
            </a:r>
            <a:endParaRPr sz="1000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326" y="49125"/>
            <a:ext cx="4326495" cy="21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5025481" y="2141082"/>
            <a:ext cx="32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6"/>
              </a:rPr>
              <a:t>https://github.com/tensorlayer/srgan</a:t>
            </a:r>
            <a:r>
              <a:rPr lang="en-GB" sz="1000"/>
              <a:t> </a:t>
            </a:r>
            <a:endParaRPr sz="1000"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137" y="2594700"/>
            <a:ext cx="4196880" cy="1675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5025481" y="4270282"/>
            <a:ext cx="32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8"/>
              </a:rPr>
              <a:t>https://github.com/mtobeiyf/sketch-to-art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(VAE)? Autoencoder?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919400" y="1017725"/>
            <a:ext cx="27966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One of generative models based on the neural network.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Left is the face generation results based on the VAE.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/>
              <a:t>But what is the autoencoder?</a:t>
            </a:r>
            <a:endParaRPr b="1" sz="1700"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50" y="1103792"/>
            <a:ext cx="5486150" cy="2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 txBox="1"/>
          <p:nvPr/>
        </p:nvSpPr>
        <p:spPr>
          <a:xfrm>
            <a:off x="433250" y="4039725"/>
            <a:ext cx="51015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source : https://github.com/wojciechmo/vae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5562800" y="1017725"/>
            <a:ext cx="31530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Learn a latent feature representation of given input.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Trained with data without a label.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Capture meaningful information into the lower dimensional feature vector</a:t>
            </a:r>
            <a:endParaRPr sz="1700"/>
          </a:p>
        </p:txBody>
      </p:sp>
      <p:sp>
        <p:nvSpPr>
          <p:cNvPr id="249" name="Google Shape;249;p26"/>
          <p:cNvSpPr/>
          <p:nvPr/>
        </p:nvSpPr>
        <p:spPr>
          <a:xfrm>
            <a:off x="371850" y="109788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 rot="5400000">
            <a:off x="653500" y="134613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2430650" y="1578638"/>
            <a:ext cx="391500" cy="95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 rot="-5400000">
            <a:off x="2712300" y="136008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4489450" y="111183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1163769" y="1861613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endParaRPr b="1"/>
          </a:p>
        </p:txBody>
      </p:sp>
      <p:sp>
        <p:nvSpPr>
          <p:cNvPr id="255" name="Google Shape;255;p26"/>
          <p:cNvSpPr txBox="1"/>
          <p:nvPr/>
        </p:nvSpPr>
        <p:spPr>
          <a:xfrm>
            <a:off x="3236571" y="1861600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endParaRPr b="1"/>
          </a:p>
        </p:txBody>
      </p:sp>
      <p:sp>
        <p:nvSpPr>
          <p:cNvPr id="256" name="Google Shape;256;p26"/>
          <p:cNvSpPr txBox="1"/>
          <p:nvPr/>
        </p:nvSpPr>
        <p:spPr>
          <a:xfrm>
            <a:off x="2137277" y="2512913"/>
            <a:ext cx="10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Latent Feature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(lower dimension)</a:t>
            </a:r>
            <a:endParaRPr b="1" sz="1200"/>
          </a:p>
        </p:txBody>
      </p:sp>
      <p:sp>
        <p:nvSpPr>
          <p:cNvPr id="257" name="Google Shape;257;p26"/>
          <p:cNvSpPr txBox="1"/>
          <p:nvPr/>
        </p:nvSpPr>
        <p:spPr>
          <a:xfrm>
            <a:off x="64500" y="2998846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sp>
        <p:nvSpPr>
          <p:cNvPr id="258" name="Google Shape;258;p26"/>
          <p:cNvSpPr txBox="1"/>
          <p:nvPr/>
        </p:nvSpPr>
        <p:spPr>
          <a:xfrm>
            <a:off x="3878350" y="2998850"/>
            <a:ext cx="161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Reconstructed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pic>
        <p:nvPicPr>
          <p:cNvPr descr="x"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5" y="19597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x}"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138" y="1897850"/>
            <a:ext cx="2381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rm{Loss:} \|x - \hat{x}\|^2" id="261" name="Google Shape;2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347" y="3920974"/>
            <a:ext cx="1613700" cy="300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262" name="Google Shape;2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6388" y="1959775"/>
            <a:ext cx="200025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6"/>
          <p:cNvCxnSpPr>
            <a:stCxn id="258" idx="2"/>
            <a:endCxn id="261" idx="0"/>
          </p:cNvCxnSpPr>
          <p:nvPr/>
        </p:nvCxnSpPr>
        <p:spPr>
          <a:xfrm>
            <a:off x="4685200" y="3571550"/>
            <a:ext cx="0" cy="3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6"/>
          <p:cNvCxnSpPr>
            <a:stCxn id="257" idx="2"/>
            <a:endCxn id="261" idx="1"/>
          </p:cNvCxnSpPr>
          <p:nvPr/>
        </p:nvCxnSpPr>
        <p:spPr>
          <a:xfrm flipH="1" rot="-5400000">
            <a:off x="1887600" y="2080246"/>
            <a:ext cx="670800" cy="3310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</a:t>
            </a:r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5562800" y="1017725"/>
            <a:ext cx="31530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After training, we can eliminate the decoder, and only use encoder to extract the feature from the input data.</a:t>
            </a:r>
            <a:endParaRPr sz="1700"/>
          </a:p>
        </p:txBody>
      </p:sp>
      <p:sp>
        <p:nvSpPr>
          <p:cNvPr id="271" name="Google Shape;271;p27"/>
          <p:cNvSpPr/>
          <p:nvPr/>
        </p:nvSpPr>
        <p:spPr>
          <a:xfrm>
            <a:off x="371850" y="109788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rot="5400000">
            <a:off x="653500" y="134613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2430650" y="1578638"/>
            <a:ext cx="391500" cy="95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1163769" y="1861613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endParaRPr b="1"/>
          </a:p>
        </p:txBody>
      </p:sp>
      <p:sp>
        <p:nvSpPr>
          <p:cNvPr id="275" name="Google Shape;275;p27"/>
          <p:cNvSpPr txBox="1"/>
          <p:nvPr/>
        </p:nvSpPr>
        <p:spPr>
          <a:xfrm>
            <a:off x="2137277" y="2512913"/>
            <a:ext cx="10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Latent Feature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(lower dimension)</a:t>
            </a:r>
            <a:endParaRPr b="1" sz="1200"/>
          </a:p>
        </p:txBody>
      </p:sp>
      <p:sp>
        <p:nvSpPr>
          <p:cNvPr id="276" name="Google Shape;276;p27"/>
          <p:cNvSpPr txBox="1"/>
          <p:nvPr/>
        </p:nvSpPr>
        <p:spPr>
          <a:xfrm>
            <a:off x="64500" y="2998846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pic>
        <p:nvPicPr>
          <p:cNvPr descr="x"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5" y="19597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388" y="1959775"/>
            <a:ext cx="2000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</a:t>
            </a: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5562800" y="1017725"/>
            <a:ext cx="31530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We can also try to map the learned latent feature some label you want to predict. (supervised learning)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But...can we use this for data generation?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We do not know how the latent feature is structured!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85" name="Google Shape;285;p28"/>
          <p:cNvSpPr/>
          <p:nvPr/>
        </p:nvSpPr>
        <p:spPr>
          <a:xfrm>
            <a:off x="371850" y="109788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 rot="5400000">
            <a:off x="653500" y="134613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2430650" y="1578638"/>
            <a:ext cx="391500" cy="95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1163769" y="1861613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Encoder</a:t>
            </a:r>
            <a:endParaRPr b="1"/>
          </a:p>
        </p:txBody>
      </p:sp>
      <p:sp>
        <p:nvSpPr>
          <p:cNvPr id="289" name="Google Shape;289;p28"/>
          <p:cNvSpPr txBox="1"/>
          <p:nvPr/>
        </p:nvSpPr>
        <p:spPr>
          <a:xfrm>
            <a:off x="2137277" y="2512913"/>
            <a:ext cx="10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Latent Feature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(lower dimension)</a:t>
            </a:r>
            <a:endParaRPr b="1" sz="1200"/>
          </a:p>
        </p:txBody>
      </p:sp>
      <p:sp>
        <p:nvSpPr>
          <p:cNvPr id="290" name="Google Shape;290;p28"/>
          <p:cNvSpPr txBox="1"/>
          <p:nvPr/>
        </p:nvSpPr>
        <p:spPr>
          <a:xfrm>
            <a:off x="64500" y="2998846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pic>
        <p:nvPicPr>
          <p:cNvPr descr="x"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25" y="19597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292" name="Google Shape;2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388" y="1959775"/>
            <a:ext cx="200025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3891425" y="1782963"/>
            <a:ext cx="6021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y}}"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832" y="1829273"/>
            <a:ext cx="219075" cy="43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8"/>
          <p:cNvCxnSpPr>
            <a:stCxn id="287" idx="3"/>
            <a:endCxn id="293" idx="1"/>
          </p:cNvCxnSpPr>
          <p:nvPr/>
        </p:nvCxnSpPr>
        <p:spPr>
          <a:xfrm>
            <a:off x="2822150" y="2055338"/>
            <a:ext cx="1069200" cy="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8"/>
          <p:cNvSpPr txBox="1"/>
          <p:nvPr/>
        </p:nvSpPr>
        <p:spPr>
          <a:xfrm>
            <a:off x="3213123" y="2512925"/>
            <a:ext cx="19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Some label  you want to predict in a supervised way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</a:t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2430650" y="1578638"/>
            <a:ext cx="391500" cy="95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 rot="-5400000">
            <a:off x="2712300" y="136008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4489450" y="111183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3236571" y="1861600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endParaRPr b="1"/>
          </a:p>
        </p:txBody>
      </p:sp>
      <p:sp>
        <p:nvSpPr>
          <p:cNvPr id="306" name="Google Shape;306;p29"/>
          <p:cNvSpPr txBox="1"/>
          <p:nvPr/>
        </p:nvSpPr>
        <p:spPr>
          <a:xfrm>
            <a:off x="2137277" y="2512913"/>
            <a:ext cx="10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Latent Feature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(lower dimension)</a:t>
            </a:r>
            <a:endParaRPr b="1" sz="1200"/>
          </a:p>
        </p:txBody>
      </p:sp>
      <p:sp>
        <p:nvSpPr>
          <p:cNvPr id="307" name="Google Shape;307;p29"/>
          <p:cNvSpPr txBox="1"/>
          <p:nvPr/>
        </p:nvSpPr>
        <p:spPr>
          <a:xfrm>
            <a:off x="3878350" y="2998850"/>
            <a:ext cx="161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Sampled Data</a:t>
            </a:r>
            <a:endParaRPr b="1"/>
          </a:p>
        </p:txBody>
      </p:sp>
      <p:pic>
        <p:nvPicPr>
          <p:cNvPr descr="x"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198" y="19597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309" name="Google Shape;3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388" y="1959775"/>
            <a:ext cx="2000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175" y="3486920"/>
            <a:ext cx="1418400" cy="106598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3349574" y="3980200"/>
            <a:ext cx="130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Latent Distribution</a:t>
            </a:r>
            <a:endParaRPr b="1" sz="1200"/>
          </a:p>
        </p:txBody>
      </p:sp>
      <p:cxnSp>
        <p:nvCxnSpPr>
          <p:cNvPr id="312" name="Google Shape;312;p29"/>
          <p:cNvCxnSpPr>
            <a:stCxn id="306" idx="1"/>
            <a:endCxn id="310" idx="1"/>
          </p:cNvCxnSpPr>
          <p:nvPr/>
        </p:nvCxnSpPr>
        <p:spPr>
          <a:xfrm flipH="1">
            <a:off x="1931177" y="2799263"/>
            <a:ext cx="206100" cy="1220700"/>
          </a:xfrm>
          <a:prstGeom prst="bentConnector3">
            <a:avLst>
              <a:gd fmla="val 21554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9"/>
          <p:cNvSpPr txBox="1"/>
          <p:nvPr/>
        </p:nvSpPr>
        <p:spPr>
          <a:xfrm>
            <a:off x="5309375" y="1017725"/>
            <a:ext cx="34065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If there is a true prior distribution of latent feature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Usually             is used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We can…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Sample out one latent feature from that distribution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Map that latent feature to sample-data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But how do we train this model?</a:t>
            </a:r>
            <a:endParaRPr sz="1700"/>
          </a:p>
        </p:txBody>
      </p:sp>
      <p:pic>
        <p:nvPicPr>
          <p:cNvPr descr="\mathcal{N}(0, I)" id="314" name="Google Shape;3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2327" y="1656502"/>
            <a:ext cx="65722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descr="\theta"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455" y="1363291"/>
            <a:ext cx="150457" cy="24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433275" y="1017725"/>
            <a:ext cx="82827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Let      denotes model’s parameter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Can we train       to maximize the likelihood of training data?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we cannot get this for every latent feature (intractable)</a:t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If               is intractable, then also :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                                                              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		 → Can we approximate this posterior with              ?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\theta" id="322" name="Google Shape;3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376" y="1090202"/>
            <a:ext cx="150457" cy="246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\theta(x) = \int p_\theta(z)p_\theta(x|z)dz" id="323" name="Google Shape;3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75" y="1679375"/>
            <a:ext cx="27808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/>
          <p:nvPr/>
        </p:nvSpPr>
        <p:spPr>
          <a:xfrm>
            <a:off x="6382000" y="3038538"/>
            <a:ext cx="391500" cy="95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 rot="-5400000">
            <a:off x="6663650" y="2819988"/>
            <a:ext cx="1887000" cy="1418400"/>
          </a:xfrm>
          <a:prstGeom prst="trapezoid">
            <a:avLst>
              <a:gd fmla="val 3941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8440800" y="257173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 txBox="1"/>
          <p:nvPr/>
        </p:nvSpPr>
        <p:spPr>
          <a:xfrm>
            <a:off x="7187921" y="3321500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Decoder</a:t>
            </a:r>
            <a:endParaRPr b="1"/>
          </a:p>
        </p:txBody>
      </p:sp>
      <p:pic>
        <p:nvPicPr>
          <p:cNvPr descr="x" id="328" name="Google Shape;3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2548" y="34196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329" name="Google Shape;3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738" y="3419675"/>
            <a:ext cx="2000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\theta(x | z)" id="330" name="Google Shape;33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7190" y="2252073"/>
            <a:ext cx="718954" cy="24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\theta(z|x) = \frac{p_\theta(x|z)p_\theta(z)}{p_\theta(x)}" id="331" name="Google Shape;33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2275" y="3321500"/>
            <a:ext cx="2780900" cy="682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\theta(x)" id="332" name="Google Shape;33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3800" y="2885771"/>
            <a:ext cx="629638" cy="29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_\phi(z|x)" id="333" name="Google Shape;33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2804" y="4163917"/>
            <a:ext cx="718950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1045679"/>
            <a:ext cx="783927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Generative Adversarial Networks (GANs)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11700" y="1017725"/>
            <a:ext cx="84042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Train a generator that can generate a data sample from random vector.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Learn how the multi-dimensional random vector corresponds to data points in the target domain.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But how can we do this when there is no labeled data?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9" name="Google Shape;69;p14"/>
          <p:cNvSpPr txBox="1"/>
          <p:nvPr/>
        </p:nvSpPr>
        <p:spPr>
          <a:xfrm>
            <a:off x="1325625" y="2022400"/>
            <a:ext cx="926400" cy="83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803350" y="2237950"/>
            <a:ext cx="12216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576350" y="2130250"/>
            <a:ext cx="1095300" cy="6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 Sample</a:t>
            </a:r>
            <a:endParaRPr/>
          </a:p>
        </p:txBody>
      </p:sp>
      <p:cxnSp>
        <p:nvCxnSpPr>
          <p:cNvPr id="72" name="Google Shape;72;p14"/>
          <p:cNvCxnSpPr>
            <a:endCxn id="70" idx="1"/>
          </p:cNvCxnSpPr>
          <p:nvPr/>
        </p:nvCxnSpPr>
        <p:spPr>
          <a:xfrm>
            <a:off x="2251950" y="24380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>
            <a:endCxn id="71" idx="1"/>
          </p:cNvCxnSpPr>
          <p:nvPr/>
        </p:nvCxnSpPr>
        <p:spPr>
          <a:xfrm>
            <a:off x="4024950" y="24380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0" y="1814049"/>
            <a:ext cx="4362150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5" y="1045679"/>
            <a:ext cx="783927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0" y="1814049"/>
            <a:ext cx="4362150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5" y="1045679"/>
            <a:ext cx="783927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573" y="2560675"/>
            <a:ext cx="6397551" cy="7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0" y="1814049"/>
            <a:ext cx="4362150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5" y="1045679"/>
            <a:ext cx="783927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2573" y="2560675"/>
            <a:ext cx="6397551" cy="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6">
            <a:alphaModFix/>
          </a:blip>
          <a:srcRect b="0" l="0" r="18513" t="0"/>
          <a:stretch/>
        </p:blipFill>
        <p:spPr>
          <a:xfrm>
            <a:off x="1576552" y="3375825"/>
            <a:ext cx="7347001" cy="7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0" l="0" r="84685" t="0"/>
          <a:stretch/>
        </p:blipFill>
        <p:spPr>
          <a:xfrm>
            <a:off x="376025" y="1045675"/>
            <a:ext cx="12005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370" name="Google Shape;370;p35"/>
          <p:cNvPicPr preferRelativeResize="0"/>
          <p:nvPr/>
        </p:nvPicPr>
        <p:blipFill rotWithShape="1">
          <a:blip r:embed="rId4">
            <a:alphaModFix/>
          </a:blip>
          <a:srcRect b="0" l="0" r="18513" t="0"/>
          <a:stretch/>
        </p:blipFill>
        <p:spPr>
          <a:xfrm>
            <a:off x="1534621" y="902805"/>
            <a:ext cx="73470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 txBox="1"/>
          <p:nvPr/>
        </p:nvSpPr>
        <p:spPr>
          <a:xfrm>
            <a:off x="517150" y="1733148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the KL divergence : </a:t>
            </a:r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338" y="1663264"/>
            <a:ext cx="287733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6"/>
          <p:cNvPicPr preferRelativeResize="0"/>
          <p:nvPr/>
        </p:nvPicPr>
        <p:blipFill rotWithShape="1">
          <a:blip r:embed="rId3">
            <a:alphaModFix/>
          </a:blip>
          <a:srcRect b="0" l="0" r="84685" t="0"/>
          <a:stretch/>
        </p:blipFill>
        <p:spPr>
          <a:xfrm>
            <a:off x="376025" y="1045675"/>
            <a:ext cx="12005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 rotWithShape="1">
          <a:blip r:embed="rId4">
            <a:alphaModFix/>
          </a:blip>
          <a:srcRect b="0" l="0" r="18513" t="0"/>
          <a:stretch/>
        </p:blipFill>
        <p:spPr>
          <a:xfrm>
            <a:off x="1534621" y="902805"/>
            <a:ext cx="73470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517150" y="1733148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the KL divergence : </a:t>
            </a:r>
            <a:endParaRPr/>
          </a:p>
        </p:txBody>
      </p:sp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338" y="1663264"/>
            <a:ext cx="28773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50" y="2207893"/>
            <a:ext cx="8315149" cy="50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 rotWithShape="1">
          <a:blip r:embed="rId3">
            <a:alphaModFix/>
          </a:blip>
          <a:srcRect b="0" l="0" r="84685" t="0"/>
          <a:stretch/>
        </p:blipFill>
        <p:spPr>
          <a:xfrm>
            <a:off x="376025" y="1045675"/>
            <a:ext cx="12005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18513" t="0"/>
          <a:stretch/>
        </p:blipFill>
        <p:spPr>
          <a:xfrm>
            <a:off x="1534621" y="902805"/>
            <a:ext cx="73470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517150" y="1733148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the KL divergence : </a:t>
            </a:r>
            <a:endParaRPr/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338" y="1663264"/>
            <a:ext cx="28773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50" y="2207893"/>
            <a:ext cx="8315149" cy="503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/>
          <p:nvPr/>
        </p:nvCxnSpPr>
        <p:spPr>
          <a:xfrm>
            <a:off x="2975725" y="2739470"/>
            <a:ext cx="24333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7"/>
          <p:cNvCxnSpPr/>
          <p:nvPr/>
        </p:nvCxnSpPr>
        <p:spPr>
          <a:xfrm>
            <a:off x="810650" y="2725493"/>
            <a:ext cx="18870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7"/>
          <p:cNvCxnSpPr/>
          <p:nvPr/>
        </p:nvCxnSpPr>
        <p:spPr>
          <a:xfrm>
            <a:off x="5741825" y="2739470"/>
            <a:ext cx="3063600" cy="14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7"/>
          <p:cNvSpPr txBox="1"/>
          <p:nvPr/>
        </p:nvSpPr>
        <p:spPr>
          <a:xfrm>
            <a:off x="5755773" y="2683345"/>
            <a:ext cx="3063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Still intractable, but since this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still “KL divergence”,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it is larger than zero.</a:t>
            </a:r>
            <a:endParaRPr/>
          </a:p>
        </p:txBody>
      </p:sp>
      <p:sp>
        <p:nvSpPr>
          <p:cNvPr id="397" name="Google Shape;397;p37"/>
          <p:cNvSpPr txBox="1"/>
          <p:nvPr/>
        </p:nvSpPr>
        <p:spPr>
          <a:xfrm>
            <a:off x="712825" y="2683358"/>
            <a:ext cx="2068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Estimate this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sampling tricks</a:t>
            </a:r>
            <a:endParaRPr/>
          </a:p>
        </p:txBody>
      </p:sp>
      <p:sp>
        <p:nvSpPr>
          <p:cNvPr id="398" name="Google Shape;398;p37"/>
          <p:cNvSpPr txBox="1"/>
          <p:nvPr/>
        </p:nvSpPr>
        <p:spPr>
          <a:xfrm>
            <a:off x="2919817" y="2685818"/>
            <a:ext cx="2586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If posterior is approximated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with Gaussian, this 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have a closed-form solution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 b="0" l="0" r="84685" t="0"/>
          <a:stretch/>
        </p:blipFill>
        <p:spPr>
          <a:xfrm>
            <a:off x="376025" y="1045675"/>
            <a:ext cx="12005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 rotWithShape="1">
          <a:blip r:embed="rId4">
            <a:alphaModFix/>
          </a:blip>
          <a:srcRect b="0" l="0" r="18513" t="0"/>
          <a:stretch/>
        </p:blipFill>
        <p:spPr>
          <a:xfrm>
            <a:off x="1534621" y="902805"/>
            <a:ext cx="7347001" cy="7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517150" y="1733148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the KL divergence : </a:t>
            </a:r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338" y="1663264"/>
            <a:ext cx="28773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50" y="2207893"/>
            <a:ext cx="8315149" cy="503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8"/>
          <p:cNvCxnSpPr/>
          <p:nvPr/>
        </p:nvCxnSpPr>
        <p:spPr>
          <a:xfrm>
            <a:off x="2975725" y="2739470"/>
            <a:ext cx="24333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8"/>
          <p:cNvCxnSpPr/>
          <p:nvPr/>
        </p:nvCxnSpPr>
        <p:spPr>
          <a:xfrm>
            <a:off x="810650" y="2725493"/>
            <a:ext cx="1887000" cy="1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8"/>
          <p:cNvCxnSpPr/>
          <p:nvPr/>
        </p:nvCxnSpPr>
        <p:spPr>
          <a:xfrm>
            <a:off x="5741825" y="2739470"/>
            <a:ext cx="3063600" cy="14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8"/>
          <p:cNvSpPr txBox="1"/>
          <p:nvPr/>
        </p:nvSpPr>
        <p:spPr>
          <a:xfrm>
            <a:off x="5755773" y="2683345"/>
            <a:ext cx="3063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Still intractable, but since this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still “KL divergence”,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it is larger than zero.</a:t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712825" y="2683358"/>
            <a:ext cx="2068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Estimate this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sampling tricks</a:t>
            </a:r>
            <a:endParaRPr/>
          </a:p>
        </p:txBody>
      </p:sp>
      <p:sp>
        <p:nvSpPr>
          <p:cNvPr id="414" name="Google Shape;414;p38"/>
          <p:cNvSpPr txBox="1"/>
          <p:nvPr/>
        </p:nvSpPr>
        <p:spPr>
          <a:xfrm>
            <a:off x="2919817" y="2685818"/>
            <a:ext cx="2586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If posterior is approximated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with Gaussian, this 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have a closed-form solution  </a:t>
            </a:r>
            <a:endParaRPr/>
          </a:p>
        </p:txBody>
      </p:sp>
      <p:pic>
        <p:nvPicPr>
          <p:cNvPr descr="\geq \mathbf{E}_z[\log p_\theta (x^{(i)}|z)]-D_{KL}(q_\phi(z|x^{(i)})\|p_\theta(z))" id="415" name="Google Shape;41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150" y="3662393"/>
            <a:ext cx="5017700" cy="3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84685" t="0"/>
          <a:stretch/>
        </p:blipFill>
        <p:spPr>
          <a:xfrm>
            <a:off x="376025" y="1045675"/>
            <a:ext cx="12005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pic>
        <p:nvPicPr>
          <p:cNvPr descr="\geq \mathbf{E}_z[\log p_\theta (x^{(i)}|z)]-D_{KL}(q_\phi(z|x^{(i)})\|p_\theta(z))" id="422" name="Google Shape;4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458" y="1118595"/>
            <a:ext cx="5017700" cy="3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9"/>
          <p:cNvGrpSpPr/>
          <p:nvPr/>
        </p:nvGrpSpPr>
        <p:grpSpPr>
          <a:xfrm>
            <a:off x="451453" y="1646331"/>
            <a:ext cx="4813694" cy="2819636"/>
            <a:chOff x="64500" y="1097888"/>
            <a:chExt cx="5427550" cy="3455013"/>
          </a:xfrm>
        </p:grpSpPr>
        <p:sp>
          <p:nvSpPr>
            <p:cNvPr id="424" name="Google Shape;424;p39"/>
            <p:cNvSpPr/>
            <p:nvPr/>
          </p:nvSpPr>
          <p:spPr>
            <a:xfrm>
              <a:off x="371850" y="1097888"/>
              <a:ext cx="391500" cy="19149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rot="5400000">
              <a:off x="653500" y="1346138"/>
              <a:ext cx="1887000" cy="1418400"/>
            </a:xfrm>
            <a:prstGeom prst="trapezoid">
              <a:avLst>
                <a:gd fmla="val 39417" name="adj"/>
              </a:avLst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2430650" y="1578638"/>
              <a:ext cx="391500" cy="953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 rot="-5400000">
              <a:off x="2712300" y="1360088"/>
              <a:ext cx="1887000" cy="1418400"/>
            </a:xfrm>
            <a:prstGeom prst="trapezoid">
              <a:avLst>
                <a:gd fmla="val 39417" name="adj"/>
              </a:avLst>
            </a:prstGeom>
            <a:solidFill>
              <a:srgbClr val="6D9EE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4489450" y="1111838"/>
              <a:ext cx="391500" cy="19149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 txBox="1"/>
            <p:nvPr/>
          </p:nvSpPr>
          <p:spPr>
            <a:xfrm>
              <a:off x="1163769" y="1673221"/>
              <a:ext cx="10062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Encoder</a:t>
              </a:r>
              <a:endParaRPr b="1" sz="1200"/>
            </a:p>
          </p:txBody>
        </p:sp>
        <p:sp>
          <p:nvSpPr>
            <p:cNvPr id="430" name="Google Shape;430;p39"/>
            <p:cNvSpPr txBox="1"/>
            <p:nvPr/>
          </p:nvSpPr>
          <p:spPr>
            <a:xfrm>
              <a:off x="3236571" y="1673209"/>
              <a:ext cx="10062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Decoder</a:t>
              </a:r>
              <a:endParaRPr b="1" sz="1200"/>
            </a:p>
          </p:txBody>
        </p:sp>
        <p:sp>
          <p:nvSpPr>
            <p:cNvPr id="431" name="Google Shape;431;p39"/>
            <p:cNvSpPr txBox="1"/>
            <p:nvPr/>
          </p:nvSpPr>
          <p:spPr>
            <a:xfrm>
              <a:off x="2137277" y="2512913"/>
              <a:ext cx="100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Latent Feature</a:t>
              </a:r>
              <a:endParaRPr b="1"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/>
                <a:t>(lower dimension)</a:t>
              </a:r>
              <a:endParaRPr b="1" sz="1000"/>
            </a:p>
          </p:txBody>
        </p:sp>
        <p:sp>
          <p:nvSpPr>
            <p:cNvPr id="432" name="Google Shape;432;p39"/>
            <p:cNvSpPr txBox="1"/>
            <p:nvPr/>
          </p:nvSpPr>
          <p:spPr>
            <a:xfrm>
              <a:off x="64500" y="2998846"/>
              <a:ext cx="10062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Input</a:t>
              </a:r>
              <a:endParaRPr b="1" sz="1200"/>
            </a:p>
          </p:txBody>
        </p:sp>
        <p:sp>
          <p:nvSpPr>
            <p:cNvPr id="433" name="Google Shape;433;p39"/>
            <p:cNvSpPr txBox="1"/>
            <p:nvPr/>
          </p:nvSpPr>
          <p:spPr>
            <a:xfrm>
              <a:off x="3878350" y="2998850"/>
              <a:ext cx="1613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Reconstructed </a:t>
              </a:r>
              <a:endParaRPr b="1"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Input</a:t>
              </a:r>
              <a:endParaRPr b="1" sz="1200"/>
            </a:p>
          </p:txBody>
        </p:sp>
        <p:pic>
          <p:nvPicPr>
            <p:cNvPr descr="x" id="434" name="Google Shape;43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8525" y="1959763"/>
              <a:ext cx="238125" cy="21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hat{x}" id="435" name="Google Shape;43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6138" y="1897850"/>
              <a:ext cx="238125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z" id="436" name="Google Shape;436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26388" y="1959775"/>
              <a:ext cx="200025" cy="21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31175" y="3486920"/>
              <a:ext cx="1418400" cy="1065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39"/>
            <p:cNvSpPr txBox="1"/>
            <p:nvPr/>
          </p:nvSpPr>
          <p:spPr>
            <a:xfrm>
              <a:off x="3349574" y="3980200"/>
              <a:ext cx="1304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/>
                <a:t>Latent Distribution</a:t>
              </a:r>
              <a:endParaRPr b="1" sz="1000"/>
            </a:p>
          </p:txBody>
        </p:sp>
        <p:cxnSp>
          <p:nvCxnSpPr>
            <p:cNvPr id="439" name="Google Shape;439;p39"/>
            <p:cNvCxnSpPr>
              <a:stCxn id="431" idx="1"/>
              <a:endCxn id="437" idx="1"/>
            </p:cNvCxnSpPr>
            <p:nvPr/>
          </p:nvCxnSpPr>
          <p:spPr>
            <a:xfrm flipH="1">
              <a:off x="1931177" y="2799263"/>
              <a:ext cx="206100" cy="1220700"/>
            </a:xfrm>
            <a:prstGeom prst="bentConnector3">
              <a:avLst>
                <a:gd fmla="val 23027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0" name="Google Shape;440;p39"/>
          <p:cNvSpPr txBox="1"/>
          <p:nvPr/>
        </p:nvSpPr>
        <p:spPr>
          <a:xfrm>
            <a:off x="5101575" y="1550675"/>
            <a:ext cx="36144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Now let’s try to maximize this tractable lower bound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Use encoder to get the approximated posterior distribution            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-GB" sz="1700"/>
              <a:t>Get Analytic solution for KL divergence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Maximize likelihood of original input being reconstructed.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q_\phi(z|x)" id="441" name="Google Shape;44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3600" y="2417996"/>
            <a:ext cx="718950" cy="252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\theta(x | z)" id="442" name="Google Shape;442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91555" y="2406705"/>
            <a:ext cx="718954" cy="24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_\phi(z|x)" id="443" name="Google Shape;44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4727" y="2684848"/>
            <a:ext cx="718950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Training</a:t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905250" y="2088488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 rot="5400000">
            <a:off x="711650" y="2811950"/>
            <a:ext cx="1887000" cy="468000"/>
          </a:xfrm>
          <a:prstGeom prst="trapezoid">
            <a:avLst>
              <a:gd fmla="val 3941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2006425" y="2273275"/>
            <a:ext cx="662400" cy="67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 rot="-5400000">
            <a:off x="4914398" y="2778269"/>
            <a:ext cx="1887000" cy="479400"/>
          </a:xfrm>
          <a:prstGeom prst="trapezoid">
            <a:avLst>
              <a:gd fmla="val 3941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7517473" y="2060507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 txBox="1"/>
          <p:nvPr/>
        </p:nvSpPr>
        <p:spPr>
          <a:xfrm>
            <a:off x="1393244" y="2859213"/>
            <a:ext cx="529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</a:t>
            </a:r>
            <a:endParaRPr b="1"/>
          </a:p>
        </p:txBody>
      </p:sp>
      <p:sp>
        <p:nvSpPr>
          <p:cNvPr id="455" name="Google Shape;455;p40"/>
          <p:cNvSpPr txBox="1"/>
          <p:nvPr/>
        </p:nvSpPr>
        <p:spPr>
          <a:xfrm>
            <a:off x="5585139" y="2817294"/>
            <a:ext cx="624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</a:t>
            </a:r>
            <a:endParaRPr b="1"/>
          </a:p>
        </p:txBody>
      </p:sp>
      <p:sp>
        <p:nvSpPr>
          <p:cNvPr id="456" name="Google Shape;456;p40"/>
          <p:cNvSpPr txBox="1"/>
          <p:nvPr/>
        </p:nvSpPr>
        <p:spPr>
          <a:xfrm>
            <a:off x="597900" y="3989446"/>
            <a:ext cx="10062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sp>
        <p:nvSpPr>
          <p:cNvPr id="457" name="Google Shape;457;p40"/>
          <p:cNvSpPr txBox="1"/>
          <p:nvPr/>
        </p:nvSpPr>
        <p:spPr>
          <a:xfrm>
            <a:off x="6906373" y="3947519"/>
            <a:ext cx="161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Reconstructed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</p:txBody>
      </p:sp>
      <p:pic>
        <p:nvPicPr>
          <p:cNvPr descr="x" id="458" name="Google Shape;4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925" y="2950363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x}" id="459" name="Google Shape;4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161" y="2846519"/>
            <a:ext cx="2381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0"/>
          <p:cNvSpPr/>
          <p:nvPr/>
        </p:nvSpPr>
        <p:spPr>
          <a:xfrm>
            <a:off x="2004848" y="3110525"/>
            <a:ext cx="662400" cy="67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u_{z|x}" id="461" name="Google Shape;4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550" y="2434725"/>
            <a:ext cx="624408" cy="354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{z|x}" id="462" name="Google Shape;4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3559" y="3215316"/>
            <a:ext cx="646317" cy="44548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0"/>
          <p:cNvSpPr/>
          <p:nvPr/>
        </p:nvSpPr>
        <p:spPr>
          <a:xfrm>
            <a:off x="4856163" y="2714750"/>
            <a:ext cx="662400" cy="66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z = \mu_{z|x} + \epsilon \sigma_{z|x}" id="464" name="Google Shape;46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0188" y="2678651"/>
            <a:ext cx="1844631" cy="294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psilon \sim \mathcal{N}(0, 1)" id="465" name="Google Shape;46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5284" y="3110524"/>
            <a:ext cx="1284271" cy="28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0"/>
          <p:cNvCxnSpPr>
            <a:endCxn id="463" idx="2"/>
          </p:cNvCxnSpPr>
          <p:nvPr/>
        </p:nvCxnSpPr>
        <p:spPr>
          <a:xfrm>
            <a:off x="2762463" y="3038150"/>
            <a:ext cx="2093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z" id="467" name="Google Shape;46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0725" y="2818200"/>
            <a:ext cx="419100" cy="4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40"/>
          <p:cNvCxnSpPr>
            <a:stCxn id="455" idx="3"/>
            <a:endCxn id="453" idx="1"/>
          </p:cNvCxnSpPr>
          <p:nvPr/>
        </p:nvCxnSpPr>
        <p:spPr>
          <a:xfrm>
            <a:off x="6209439" y="3017994"/>
            <a:ext cx="13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9" name="Google Shape;469;p40"/>
          <p:cNvPicPr preferRelativeResize="0"/>
          <p:nvPr/>
        </p:nvPicPr>
        <p:blipFill rotWithShape="1">
          <a:blip r:embed="rId10">
            <a:alphaModFix/>
          </a:blip>
          <a:srcRect b="0" l="0" r="84685" t="0"/>
          <a:stretch/>
        </p:blipFill>
        <p:spPr>
          <a:xfrm>
            <a:off x="376025" y="1003751"/>
            <a:ext cx="1419372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geq \mathbf{E}_z[\log p_\theta (x^{(i)}|z)]-D_{KL}(q_\phi(z|x^{(i)})\|p_\theta(z))" id="470" name="Google Shape;470;p40"/>
          <p:cNvPicPr preferRelativeResize="0"/>
          <p:nvPr/>
        </p:nvPicPr>
        <p:blipFill rotWithShape="1">
          <a:blip r:embed="rId11">
            <a:alphaModFix/>
          </a:blip>
          <a:srcRect b="0" l="0" r="50566" t="0"/>
          <a:stretch/>
        </p:blipFill>
        <p:spPr>
          <a:xfrm>
            <a:off x="1861498" y="1089975"/>
            <a:ext cx="2932575" cy="39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KL}(\mathcal{N}(\mu_{z|x}, \Sigma_{z|x})\|\mathcal{N}(0, I))" id="471" name="Google Shape;471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4075" y="1170838"/>
            <a:ext cx="3230038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94075" y="1590651"/>
            <a:ext cx="2842174" cy="4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Variational Autoencoder :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1"/>
          <p:cNvSpPr/>
          <p:nvPr/>
        </p:nvSpPr>
        <p:spPr>
          <a:xfrm rot="-5400000">
            <a:off x="4914398" y="2778269"/>
            <a:ext cx="1887000" cy="479400"/>
          </a:xfrm>
          <a:prstGeom prst="trapezoid">
            <a:avLst>
              <a:gd fmla="val 3941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7517473" y="2060507"/>
            <a:ext cx="391500" cy="1914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 txBox="1"/>
          <p:nvPr/>
        </p:nvSpPr>
        <p:spPr>
          <a:xfrm>
            <a:off x="5585139" y="2817294"/>
            <a:ext cx="624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</a:t>
            </a:r>
            <a:endParaRPr b="1"/>
          </a:p>
        </p:txBody>
      </p:sp>
      <p:pic>
        <p:nvPicPr>
          <p:cNvPr descr="\hat{x}" id="481" name="Google Shape;4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161" y="2846519"/>
            <a:ext cx="2381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1"/>
          <p:cNvSpPr/>
          <p:nvPr/>
        </p:nvSpPr>
        <p:spPr>
          <a:xfrm>
            <a:off x="4856163" y="2714750"/>
            <a:ext cx="662400" cy="66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z" id="483" name="Google Shape;4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725" y="2818200"/>
            <a:ext cx="419100" cy="4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41"/>
          <p:cNvCxnSpPr>
            <a:stCxn id="480" idx="3"/>
            <a:endCxn id="479" idx="1"/>
          </p:cNvCxnSpPr>
          <p:nvPr/>
        </p:nvCxnSpPr>
        <p:spPr>
          <a:xfrm>
            <a:off x="6209439" y="3017994"/>
            <a:ext cx="13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5" name="Google Shape;48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84" y="2490851"/>
            <a:ext cx="2743790" cy="20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1"/>
          <p:cNvSpPr txBox="1"/>
          <p:nvPr/>
        </p:nvSpPr>
        <p:spPr>
          <a:xfrm>
            <a:off x="3349575" y="3975400"/>
            <a:ext cx="1290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True Latent Distribution</a:t>
            </a:r>
            <a:endParaRPr b="1" sz="1200"/>
          </a:p>
        </p:txBody>
      </p:sp>
      <p:sp>
        <p:nvSpPr>
          <p:cNvPr id="487" name="Google Shape;487;p41"/>
          <p:cNvSpPr/>
          <p:nvPr/>
        </p:nvSpPr>
        <p:spPr>
          <a:xfrm>
            <a:off x="2473900" y="1998905"/>
            <a:ext cx="2362100" cy="889650"/>
          </a:xfrm>
          <a:custGeom>
            <a:rect b="b" l="l" r="r" t="t"/>
            <a:pathLst>
              <a:path extrusionOk="0" h="35586" w="94484">
                <a:moveTo>
                  <a:pt x="0" y="24964"/>
                </a:moveTo>
                <a:cubicBezTo>
                  <a:pt x="3261" y="22169"/>
                  <a:pt x="10716" y="12106"/>
                  <a:pt x="19568" y="8192"/>
                </a:cubicBezTo>
                <a:cubicBezTo>
                  <a:pt x="28420" y="4279"/>
                  <a:pt x="40627" y="-3083"/>
                  <a:pt x="53113" y="1483"/>
                </a:cubicBezTo>
                <a:cubicBezTo>
                  <a:pt x="65599" y="6049"/>
                  <a:pt x="87589" y="29902"/>
                  <a:pt x="94484" y="3558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8" name="Google Shape;488;p41"/>
          <p:cNvSpPr txBox="1"/>
          <p:nvPr/>
        </p:nvSpPr>
        <p:spPr>
          <a:xfrm>
            <a:off x="3052496" y="1571669"/>
            <a:ext cx="1392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Sample out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a two-player game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11700" y="1017725"/>
            <a:ext cx="8404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Add a discriminator which discriminates whether the input data sample is real or fake.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0" name="Google Shape;80;p15"/>
          <p:cNvSpPr txBox="1"/>
          <p:nvPr/>
        </p:nvSpPr>
        <p:spPr>
          <a:xfrm>
            <a:off x="694600" y="2156100"/>
            <a:ext cx="926400" cy="83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172325" y="2371650"/>
            <a:ext cx="12216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945250" y="2371650"/>
            <a:ext cx="10953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Data</a:t>
            </a:r>
            <a:endParaRPr/>
          </a:p>
        </p:txBody>
      </p:sp>
      <p:cxnSp>
        <p:nvCxnSpPr>
          <p:cNvPr id="83" name="Google Shape;83;p15"/>
          <p:cNvCxnSpPr>
            <a:endCxn id="81" idx="1"/>
          </p:cNvCxnSpPr>
          <p:nvPr/>
        </p:nvCxnSpPr>
        <p:spPr>
          <a:xfrm>
            <a:off x="1620925" y="25717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endCxn id="82" idx="1"/>
          </p:cNvCxnSpPr>
          <p:nvPr/>
        </p:nvCxnSpPr>
        <p:spPr>
          <a:xfrm>
            <a:off x="3393850" y="25717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 txBox="1"/>
          <p:nvPr/>
        </p:nvSpPr>
        <p:spPr>
          <a:xfrm>
            <a:off x="5473625" y="2987400"/>
            <a:ext cx="13335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Discriminator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945250" y="3603950"/>
            <a:ext cx="10953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Data</a:t>
            </a:r>
            <a:endParaRPr/>
          </a:p>
        </p:txBody>
      </p:sp>
      <p:cxnSp>
        <p:nvCxnSpPr>
          <p:cNvPr id="87" name="Google Shape;87;p15"/>
          <p:cNvCxnSpPr>
            <a:stCxn id="82" idx="3"/>
            <a:endCxn id="85" idx="1"/>
          </p:cNvCxnSpPr>
          <p:nvPr/>
        </p:nvCxnSpPr>
        <p:spPr>
          <a:xfrm>
            <a:off x="5040550" y="2571750"/>
            <a:ext cx="4332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86" idx="3"/>
            <a:endCxn id="85" idx="1"/>
          </p:cNvCxnSpPr>
          <p:nvPr/>
        </p:nvCxnSpPr>
        <p:spPr>
          <a:xfrm flipH="1" rot="10800000">
            <a:off x="5040550" y="3187550"/>
            <a:ext cx="433200" cy="6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5"/>
          <p:cNvSpPr txBox="1"/>
          <p:nvPr/>
        </p:nvSpPr>
        <p:spPr>
          <a:xfrm>
            <a:off x="7028625" y="2263950"/>
            <a:ext cx="1561500" cy="6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0 if given input is fake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7028625" y="3433125"/>
            <a:ext cx="1561500" cy="6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1 if given input is real</a:t>
            </a:r>
            <a:endParaRPr/>
          </a:p>
        </p:txBody>
      </p:sp>
      <p:cxnSp>
        <p:nvCxnSpPr>
          <p:cNvPr id="91" name="Google Shape;91;p15"/>
          <p:cNvCxnSpPr>
            <a:stCxn id="85" idx="3"/>
            <a:endCxn id="89" idx="1"/>
          </p:cNvCxnSpPr>
          <p:nvPr/>
        </p:nvCxnSpPr>
        <p:spPr>
          <a:xfrm flipH="1" rot="10800000">
            <a:off x="6807125" y="2571900"/>
            <a:ext cx="2214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5"/>
          <p:cNvCxnSpPr>
            <a:stCxn id="85" idx="3"/>
            <a:endCxn id="90" idx="1"/>
          </p:cNvCxnSpPr>
          <p:nvPr/>
        </p:nvCxnSpPr>
        <p:spPr>
          <a:xfrm>
            <a:off x="6807125" y="3187500"/>
            <a:ext cx="221400" cy="5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Diffusion Model</a:t>
            </a:r>
            <a:endParaRPr/>
          </a:p>
        </p:txBody>
      </p:sp>
      <p:sp>
        <p:nvSpPr>
          <p:cNvPr id="494" name="Google Shape;494;p42"/>
          <p:cNvSpPr txBox="1"/>
          <p:nvPr>
            <p:ph idx="1" type="body"/>
          </p:nvPr>
        </p:nvSpPr>
        <p:spPr>
          <a:xfrm>
            <a:off x="0" y="3864325"/>
            <a:ext cx="9144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 how to gradually denoise the given noised data, so that input noise can be gradually converted to something look like a sample from data distribution.</a:t>
            </a:r>
            <a:endParaRPr/>
          </a:p>
        </p:txBody>
      </p:sp>
      <p:pic>
        <p:nvPicPr>
          <p:cNvPr id="495" name="Google Shape;495;p42"/>
          <p:cNvPicPr preferRelativeResize="0"/>
          <p:nvPr/>
        </p:nvPicPr>
        <p:blipFill rotWithShape="1">
          <a:blip r:embed="rId3">
            <a:alphaModFix/>
          </a:blip>
          <a:srcRect b="24900" l="0" r="0" t="19655"/>
          <a:stretch/>
        </p:blipFill>
        <p:spPr>
          <a:xfrm>
            <a:off x="725" y="1017725"/>
            <a:ext cx="9142550" cy="28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 txBox="1"/>
          <p:nvPr/>
        </p:nvSpPr>
        <p:spPr>
          <a:xfrm>
            <a:off x="7149200" y="617525"/>
            <a:ext cx="23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Diffusion Time step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7" name="Google Shape;497;p42"/>
          <p:cNvSpPr txBox="1"/>
          <p:nvPr/>
        </p:nvSpPr>
        <p:spPr>
          <a:xfrm>
            <a:off x="0" y="0"/>
            <a:ext cx="660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Try to check: </a:t>
            </a:r>
            <a:r>
              <a:rPr b="1" lang="en-GB" sz="800" u="sng">
                <a:solidFill>
                  <a:schemeClr val="hlink"/>
                </a:solidFill>
                <a:hlinkClick r:id="rId4"/>
              </a:rPr>
              <a:t>https://lilianweng.github.io/posts/2021-07-11-diffusion-models/</a:t>
            </a:r>
            <a:r>
              <a:rPr b="1" lang="en-GB" sz="800"/>
              <a:t> </a:t>
            </a:r>
            <a:endParaRPr b="1"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1B54"/>
                </a:solidFill>
              </a:rPr>
              <a:t>Any Questions?</a:t>
            </a:r>
            <a:endParaRPr b="1">
              <a:solidFill>
                <a:srgbClr val="001B5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a two-player game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311700" y="1017725"/>
            <a:ext cx="8404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Add a discriminator which discriminates whether the input data sample is real or fake.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9" name="Google Shape;99;p16"/>
          <p:cNvSpPr txBox="1"/>
          <p:nvPr/>
        </p:nvSpPr>
        <p:spPr>
          <a:xfrm>
            <a:off x="694600" y="2156100"/>
            <a:ext cx="926400" cy="83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Vector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172325" y="2371650"/>
            <a:ext cx="12216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945250" y="2371650"/>
            <a:ext cx="10953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 Data</a:t>
            </a:r>
            <a:endParaRPr/>
          </a:p>
        </p:txBody>
      </p:sp>
      <p:cxnSp>
        <p:nvCxnSpPr>
          <p:cNvPr id="102" name="Google Shape;102;p16"/>
          <p:cNvCxnSpPr>
            <a:endCxn id="100" idx="1"/>
          </p:cNvCxnSpPr>
          <p:nvPr/>
        </p:nvCxnSpPr>
        <p:spPr>
          <a:xfrm>
            <a:off x="1620925" y="25717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endCxn id="101" idx="1"/>
          </p:cNvCxnSpPr>
          <p:nvPr/>
        </p:nvCxnSpPr>
        <p:spPr>
          <a:xfrm>
            <a:off x="3393850" y="2571750"/>
            <a:ext cx="5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 txBox="1"/>
          <p:nvPr/>
        </p:nvSpPr>
        <p:spPr>
          <a:xfrm>
            <a:off x="5494925" y="2987400"/>
            <a:ext cx="1312200" cy="40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Discriminator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945250" y="3603950"/>
            <a:ext cx="10953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Data</a:t>
            </a:r>
            <a:endParaRPr/>
          </a:p>
        </p:txBody>
      </p:sp>
      <p:cxnSp>
        <p:nvCxnSpPr>
          <p:cNvPr id="106" name="Google Shape;106;p16"/>
          <p:cNvCxnSpPr>
            <a:stCxn id="101" idx="3"/>
            <a:endCxn id="104" idx="1"/>
          </p:cNvCxnSpPr>
          <p:nvPr/>
        </p:nvCxnSpPr>
        <p:spPr>
          <a:xfrm>
            <a:off x="5040550" y="2571750"/>
            <a:ext cx="4545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>
            <a:stCxn id="105" idx="3"/>
            <a:endCxn id="104" idx="1"/>
          </p:cNvCxnSpPr>
          <p:nvPr/>
        </p:nvCxnSpPr>
        <p:spPr>
          <a:xfrm flipH="1" rot="10800000">
            <a:off x="5040550" y="3187550"/>
            <a:ext cx="454500" cy="6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6"/>
          <p:cNvSpPr txBox="1"/>
          <p:nvPr/>
        </p:nvSpPr>
        <p:spPr>
          <a:xfrm>
            <a:off x="7028625" y="2263950"/>
            <a:ext cx="1561500" cy="6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0 if given input is fake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7028625" y="3433125"/>
            <a:ext cx="1561500" cy="615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1 if given input is real</a:t>
            </a:r>
            <a:endParaRPr/>
          </a:p>
        </p:txBody>
      </p:sp>
      <p:cxnSp>
        <p:nvCxnSpPr>
          <p:cNvPr id="110" name="Google Shape;110;p16"/>
          <p:cNvCxnSpPr>
            <a:stCxn id="104" idx="3"/>
            <a:endCxn id="108" idx="1"/>
          </p:cNvCxnSpPr>
          <p:nvPr/>
        </p:nvCxnSpPr>
        <p:spPr>
          <a:xfrm flipH="1" rot="10800000">
            <a:off x="6807125" y="2571900"/>
            <a:ext cx="221400" cy="6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6"/>
          <p:cNvCxnSpPr>
            <a:stCxn id="104" idx="3"/>
            <a:endCxn id="109" idx="1"/>
          </p:cNvCxnSpPr>
          <p:nvPr/>
        </p:nvCxnSpPr>
        <p:spPr>
          <a:xfrm>
            <a:off x="6807125" y="3187500"/>
            <a:ext cx="221400" cy="5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6"/>
          <p:cNvCxnSpPr>
            <a:stCxn id="100" idx="0"/>
            <a:endCxn id="104" idx="0"/>
          </p:cNvCxnSpPr>
          <p:nvPr/>
        </p:nvCxnSpPr>
        <p:spPr>
          <a:xfrm flipH="1" rot="-5400000">
            <a:off x="4159075" y="995700"/>
            <a:ext cx="615900" cy="3367800"/>
          </a:xfrm>
          <a:prstGeom prst="bentConnector3">
            <a:avLst>
              <a:gd fmla="val -3866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6"/>
          <p:cNvSpPr txBox="1"/>
          <p:nvPr/>
        </p:nvSpPr>
        <p:spPr>
          <a:xfrm>
            <a:off x="2783125" y="1610325"/>
            <a:ext cx="49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0000"/>
                </a:solidFill>
              </a:rPr>
              <a:t>Fool the Discriminator, 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0000"/>
                </a:solidFill>
              </a:rPr>
              <a:t>so that 1 can be returned from discriminator from the fake data 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910021" y="1565113"/>
            <a:ext cx="7323964" cy="646464"/>
            <a:chOff x="473588" y="1740450"/>
            <a:chExt cx="7685167" cy="938400"/>
          </a:xfrm>
        </p:grpSpPr>
        <p:sp>
          <p:nvSpPr>
            <p:cNvPr id="119" name="Google Shape;119;p17"/>
            <p:cNvSpPr txBox="1"/>
            <p:nvPr/>
          </p:nvSpPr>
          <p:spPr>
            <a:xfrm>
              <a:off x="473588" y="1740450"/>
              <a:ext cx="926400" cy="9384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Random Vector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Input</a:t>
              </a:r>
              <a:endParaRPr sz="1000"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1951313" y="1956000"/>
              <a:ext cx="1221600" cy="491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</a:rPr>
                <a:t>Generator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3724238" y="1956000"/>
              <a:ext cx="1095300" cy="4914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Fake Data</a:t>
              </a:r>
              <a:endParaRPr sz="1000"/>
            </a:p>
          </p:txBody>
        </p:sp>
        <p:cxnSp>
          <p:nvCxnSpPr>
            <p:cNvPr id="122" name="Google Shape;122;p17"/>
            <p:cNvCxnSpPr>
              <a:endCxn id="120" idx="1"/>
            </p:cNvCxnSpPr>
            <p:nvPr/>
          </p:nvCxnSpPr>
          <p:spPr>
            <a:xfrm>
              <a:off x="1450313" y="2201700"/>
              <a:ext cx="501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3" name="Google Shape;123;p17"/>
            <p:cNvCxnSpPr>
              <a:endCxn id="121" idx="1"/>
            </p:cNvCxnSpPr>
            <p:nvPr/>
          </p:nvCxnSpPr>
          <p:spPr>
            <a:xfrm>
              <a:off x="3223238" y="2201700"/>
              <a:ext cx="501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4" name="Google Shape;124;p17"/>
            <p:cNvSpPr txBox="1"/>
            <p:nvPr/>
          </p:nvSpPr>
          <p:spPr>
            <a:xfrm>
              <a:off x="5280263" y="1956000"/>
              <a:ext cx="1221600" cy="491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</a:rPr>
                <a:t>Discriminator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6807554" y="1955991"/>
              <a:ext cx="1351200" cy="4914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Return 1 </a:t>
              </a:r>
              <a:endParaRPr sz="1000"/>
            </a:p>
          </p:txBody>
        </p:sp>
        <p:cxnSp>
          <p:nvCxnSpPr>
            <p:cNvPr id="126" name="Google Shape;126;p17"/>
            <p:cNvCxnSpPr>
              <a:stCxn id="121" idx="3"/>
              <a:endCxn id="124" idx="1"/>
            </p:cNvCxnSpPr>
            <p:nvPr/>
          </p:nvCxnSpPr>
          <p:spPr>
            <a:xfrm>
              <a:off x="4819538" y="2201700"/>
              <a:ext cx="46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17"/>
            <p:cNvCxnSpPr>
              <a:stCxn id="124" idx="3"/>
              <a:endCxn id="125" idx="1"/>
            </p:cNvCxnSpPr>
            <p:nvPr/>
          </p:nvCxnSpPr>
          <p:spPr>
            <a:xfrm>
              <a:off x="6501863" y="2201700"/>
              <a:ext cx="30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8" name="Google Shape;128;p1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a two-player game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311700" y="1017725"/>
            <a:ext cx="8404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For training a generator: update generator’s parameter to make discriminator return a value close to 1 when fake data is given as an input to the discriminator..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For training a discriminator: update discriminator’s parameter to make it return a value close to 1 for true data, 0 for fake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Then, train discriminator -&gt; train generator -&gt; train discriminator -&gt;  </a:t>
            </a:r>
            <a:r>
              <a:rPr lang="en-GB">
                <a:solidFill>
                  <a:schemeClr val="dk1"/>
                </a:solidFill>
              </a:rPr>
              <a:t>train generator -&gt; </a:t>
            </a:r>
            <a:r>
              <a:rPr lang="en-GB"/>
              <a:t>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1628472" y="2836336"/>
            <a:ext cx="5286844" cy="1265888"/>
            <a:chOff x="694600" y="2156100"/>
            <a:chExt cx="7895525" cy="2003622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694600" y="2156100"/>
              <a:ext cx="926400" cy="9501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Random Vector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Input</a:t>
              </a:r>
              <a:endParaRPr sz="900"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2172325" y="2416047"/>
              <a:ext cx="1221600" cy="487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Generator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3945250" y="2371650"/>
              <a:ext cx="1095300" cy="511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Fake Data</a:t>
              </a:r>
              <a:endParaRPr sz="900"/>
            </a:p>
          </p:txBody>
        </p:sp>
        <p:cxnSp>
          <p:nvCxnSpPr>
            <p:cNvPr id="134" name="Google Shape;134;p17"/>
            <p:cNvCxnSpPr>
              <a:endCxn id="132" idx="1"/>
            </p:cNvCxnSpPr>
            <p:nvPr/>
          </p:nvCxnSpPr>
          <p:spPr>
            <a:xfrm>
              <a:off x="1620925" y="2659647"/>
              <a:ext cx="55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" name="Google Shape;135;p17"/>
            <p:cNvCxnSpPr>
              <a:endCxn id="133" idx="1"/>
            </p:cNvCxnSpPr>
            <p:nvPr/>
          </p:nvCxnSpPr>
          <p:spPr>
            <a:xfrm>
              <a:off x="3393850" y="2627400"/>
              <a:ext cx="55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" name="Google Shape;136;p17"/>
            <p:cNvSpPr txBox="1"/>
            <p:nvPr/>
          </p:nvSpPr>
          <p:spPr>
            <a:xfrm>
              <a:off x="5585425" y="3031797"/>
              <a:ext cx="1221600" cy="4872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Discriminator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3945250" y="3603950"/>
              <a:ext cx="1095300" cy="511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Real Data</a:t>
              </a:r>
              <a:endParaRPr sz="900"/>
            </a:p>
          </p:txBody>
        </p:sp>
        <p:cxnSp>
          <p:nvCxnSpPr>
            <p:cNvPr id="138" name="Google Shape;138;p17"/>
            <p:cNvCxnSpPr>
              <a:stCxn id="133" idx="3"/>
              <a:endCxn id="136" idx="1"/>
            </p:cNvCxnSpPr>
            <p:nvPr/>
          </p:nvCxnSpPr>
          <p:spPr>
            <a:xfrm>
              <a:off x="5040550" y="2627400"/>
              <a:ext cx="544800" cy="64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9" name="Google Shape;139;p17"/>
            <p:cNvCxnSpPr>
              <a:stCxn id="137" idx="3"/>
              <a:endCxn id="136" idx="1"/>
            </p:cNvCxnSpPr>
            <p:nvPr/>
          </p:nvCxnSpPr>
          <p:spPr>
            <a:xfrm flipH="1" rot="10800000">
              <a:off x="5040550" y="3275300"/>
              <a:ext cx="544800" cy="58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0" name="Google Shape;140;p17"/>
            <p:cNvSpPr txBox="1"/>
            <p:nvPr/>
          </p:nvSpPr>
          <p:spPr>
            <a:xfrm>
              <a:off x="7028625" y="2308347"/>
              <a:ext cx="1561500" cy="682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Return 0 if given input is fake</a:t>
              </a:r>
              <a:endParaRPr sz="800"/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7028625" y="3477522"/>
              <a:ext cx="1561500" cy="6822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Return 1 if given input is real</a:t>
              </a:r>
              <a:endParaRPr sz="800"/>
            </a:p>
          </p:txBody>
        </p:sp>
        <p:cxnSp>
          <p:nvCxnSpPr>
            <p:cNvPr id="142" name="Google Shape;142;p17"/>
            <p:cNvCxnSpPr>
              <a:stCxn id="136" idx="3"/>
              <a:endCxn id="140" idx="1"/>
            </p:cNvCxnSpPr>
            <p:nvPr/>
          </p:nvCxnSpPr>
          <p:spPr>
            <a:xfrm flipH="1" rot="10800000">
              <a:off x="6807025" y="2649597"/>
              <a:ext cx="221700" cy="62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" name="Google Shape;143;p17"/>
            <p:cNvCxnSpPr>
              <a:stCxn id="136" idx="3"/>
              <a:endCxn id="141" idx="1"/>
            </p:cNvCxnSpPr>
            <p:nvPr/>
          </p:nvCxnSpPr>
          <p:spPr>
            <a:xfrm>
              <a:off x="6807025" y="3275397"/>
              <a:ext cx="221700" cy="54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min_{\theta_g} \max_{\theta_d} [\mathbb{E}_{x \sim p_{data}} \log D_{\theta_d}(x) + \mathbb{E}_{z \sim p(z)} \log(1-D_{\theta_d}(G_{\theta_g}(z)))]"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52813"/>
            <a:ext cx="7556876" cy="4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Minimax Objective Function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616500" y="1938872"/>
            <a:ext cx="77340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: Generator with a set of parameter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: Discriminator with a set of parameter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: real data sample from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: random vector sampled from            such as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	</a:t>
            </a:r>
            <a:endParaRPr sz="1800"/>
          </a:p>
        </p:txBody>
      </p:sp>
      <p:pic>
        <p:nvPicPr>
          <p:cNvPr descr="z"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92" y="2909581"/>
            <a:ext cx="164699" cy="201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\theta_d}"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38" y="2346739"/>
            <a:ext cx="299712" cy="20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{\theta_g}" id="153" name="Google Shape;1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01" y="2059563"/>
            <a:ext cx="290375" cy="25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"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760" y="2628158"/>
            <a:ext cx="196071" cy="201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data}(x)" id="155" name="Google Shape;15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6082" y="2609021"/>
            <a:ext cx="836900" cy="263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z)" id="156" name="Google Shape;15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2925" y="2884476"/>
            <a:ext cx="447399" cy="263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N}(0, I)" id="157" name="Google Shape;15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27700" y="2879214"/>
            <a:ext cx="821110" cy="27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g" id="158" name="Google Shape;15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81213" y="2065164"/>
            <a:ext cx="191173" cy="2401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" id="159" name="Google Shape;15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4575" y="2344401"/>
            <a:ext cx="196075" cy="20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Minimax Objective Function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311713" y="1017727"/>
            <a:ext cx="8520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do we update                                             ?        </a:t>
            </a:r>
            <a:endParaRPr sz="1800"/>
          </a:p>
        </p:txBody>
      </p:sp>
      <p:pic>
        <p:nvPicPr>
          <p:cNvPr descr="\min_{\theta_g} \max_{\theta_d} [\mathbb{E}_{x \sim p_{data}} \log D_{\theta_d}(x) + \mathbb{E}_{z \sim p(z)} \log(1-D_{\theta_d}(G_{\theta_g}(z)))]"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52813"/>
            <a:ext cx="7556876" cy="47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 \rightarrow \theta_g \rightarrow \theta_d \rightarrow \theta_g \ldots"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300" y="1677265"/>
            <a:ext cx="2652649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Minimax Objective Function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311713" y="1017727"/>
            <a:ext cx="8520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do we update                                             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ascent on      for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descent on       for</a:t>
            </a:r>
            <a:endParaRPr sz="1800"/>
          </a:p>
        </p:txBody>
      </p:sp>
      <p:pic>
        <p:nvPicPr>
          <p:cNvPr descr="\min_{\theta_g} \max_{\theta_d} [\mathbb{E}_{x \sim p_{data}} \log D_{\theta_d}(x) + \mathbb{E}_{z \sim p(z)} \log(1-D_{\theta_d}(G_{\theta_g}(z)))]"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52813"/>
            <a:ext cx="7556876" cy="47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 \rightarrow \theta_g \rightarrow \theta_d \rightarrow \theta_g \ldots"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300" y="1677265"/>
            <a:ext cx="2652649" cy="27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x_{\theta_d} [\mathbb{E}_{x \sim p_{data}} \log D_{\theta_d}(x) + \mathbb{E}_{z \sim p(z)} \log(1-D_{\theta_d}(G_{\theta_g}(z)))]"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902" y="2234050"/>
            <a:ext cx="5169225" cy="332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"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00" y="2248550"/>
            <a:ext cx="238600" cy="25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g" id="178" name="Google Shape;17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0550" y="2776790"/>
            <a:ext cx="238600" cy="29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in_{\theta_g} [ \mathbb{E}_{z \sim p(z)} \log(1-D_{\theta_d}(G_{\theta_g}(z)))]" id="179" name="Google Shape;17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397" y="2743638"/>
            <a:ext cx="2996549" cy="3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GAN: Minimax Objective Function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311713" y="1017727"/>
            <a:ext cx="85206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HOW do we update                                             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ascent on      for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Gradient descent on       for</a:t>
            </a:r>
            <a:endParaRPr sz="1800"/>
          </a:p>
        </p:txBody>
      </p:sp>
      <p:pic>
        <p:nvPicPr>
          <p:cNvPr descr="\min_{\theta_g} \max_{\theta_d} [\mathbb{E}_{x \sim p_{data}} \log D_{\theta_d}(x) + \mathbb{E}_{z \sim p(z)} \log(1-D_{\theta_d}(G_{\theta_g}(z)))]"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63" y="1052813"/>
            <a:ext cx="7556876" cy="47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 \rightarrow \theta_g \rightarrow \theta_d \rightarrow \theta_g \ldots" id="187" name="Google Shape;1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300" y="1677265"/>
            <a:ext cx="2652649" cy="27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d"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00" y="2248550"/>
            <a:ext cx="238600" cy="25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g" id="189" name="Google Shape;18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550" y="2776790"/>
            <a:ext cx="238600" cy="29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in_{\theta_g} [ \mathbb{E}_{z \sim p(z)} \log(1-D_{\theta_d}(G_{\theta_g}(z)))]" id="190" name="Google Shape;1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0397" y="2743638"/>
            <a:ext cx="2996549" cy="33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1"/>
          <p:cNvCxnSpPr/>
          <p:nvPr/>
        </p:nvCxnSpPr>
        <p:spPr>
          <a:xfrm>
            <a:off x="3740400" y="3108825"/>
            <a:ext cx="2996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 txBox="1"/>
          <p:nvPr/>
        </p:nvSpPr>
        <p:spPr>
          <a:xfrm>
            <a:off x="3775475" y="3077916"/>
            <a:ext cx="4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But we will use                                               , Why?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descr="\max_{\theta_g} [ \mathbb{E}_{z \sim p(z)} \log(D_{\theta_d}(G_{\theta_g}(z)))]" id="193" name="Google Shape;19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0950" y="3161612"/>
            <a:ext cx="2162175" cy="269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x_{\theta_d} [\mathbb{E}_{x \sim p_{data}} \log D_{\theta_d}(x) + \mathbb{E}_{z \sim p(z)} \log(1-D_{\theta_d}(G_{\theta_g}(z)))]" id="194" name="Google Shape;19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9902" y="2234050"/>
            <a:ext cx="5169225" cy="3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